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6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DC201-6A44-4628-A46D-3A42747F8D4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FCC435-0D56-48FE-A855-AFCCF8C11688}">
      <dgm:prSet/>
      <dgm:spPr/>
      <dgm:t>
        <a:bodyPr/>
        <a:lstStyle/>
        <a:p>
          <a:r>
            <a:rPr lang="en-US"/>
            <a:t>Laparoscopy</a:t>
          </a:r>
        </a:p>
      </dgm:t>
    </dgm:pt>
    <dgm:pt modelId="{29834627-4FEF-4381-99FB-CA2A7C5A817D}" type="parTrans" cxnId="{1C62D28F-D8CF-46A9-8A46-6C571E880A77}">
      <dgm:prSet/>
      <dgm:spPr/>
      <dgm:t>
        <a:bodyPr/>
        <a:lstStyle/>
        <a:p>
          <a:endParaRPr lang="en-US"/>
        </a:p>
      </dgm:t>
    </dgm:pt>
    <dgm:pt modelId="{2AC543F6-B06A-470A-8A92-30D7CDE18132}" type="sibTrans" cxnId="{1C62D28F-D8CF-46A9-8A46-6C571E880A77}">
      <dgm:prSet/>
      <dgm:spPr/>
      <dgm:t>
        <a:bodyPr/>
        <a:lstStyle/>
        <a:p>
          <a:endParaRPr lang="en-US"/>
        </a:p>
      </dgm:t>
    </dgm:pt>
    <dgm:pt modelId="{67F48AD9-9596-4380-9EBA-1675C58421DD}">
      <dgm:prSet/>
      <dgm:spPr/>
      <dgm:t>
        <a:bodyPr/>
        <a:lstStyle/>
        <a:p>
          <a:r>
            <a:rPr lang="en-US"/>
            <a:t>Colonoscopy</a:t>
          </a:r>
        </a:p>
      </dgm:t>
    </dgm:pt>
    <dgm:pt modelId="{4D4AD36E-4BA7-42A8-9086-42A74911C60C}" type="parTrans" cxnId="{A4D80E6A-BC7E-4D6B-BBC4-9317E730E392}">
      <dgm:prSet/>
      <dgm:spPr/>
      <dgm:t>
        <a:bodyPr/>
        <a:lstStyle/>
        <a:p>
          <a:endParaRPr lang="en-US"/>
        </a:p>
      </dgm:t>
    </dgm:pt>
    <dgm:pt modelId="{D3CAE450-0F24-4281-9260-E73B82A0D271}" type="sibTrans" cxnId="{A4D80E6A-BC7E-4D6B-BBC4-9317E730E392}">
      <dgm:prSet/>
      <dgm:spPr/>
      <dgm:t>
        <a:bodyPr/>
        <a:lstStyle/>
        <a:p>
          <a:endParaRPr lang="en-US"/>
        </a:p>
      </dgm:t>
    </dgm:pt>
    <dgm:pt modelId="{DEC2FFCC-E639-438D-A309-8B6149289306}">
      <dgm:prSet/>
      <dgm:spPr/>
      <dgm:t>
        <a:bodyPr/>
        <a:lstStyle/>
        <a:p>
          <a:r>
            <a:rPr lang="en-US"/>
            <a:t>Biopsies</a:t>
          </a:r>
        </a:p>
      </dgm:t>
    </dgm:pt>
    <dgm:pt modelId="{B43CE5C4-30CC-4F91-878D-9414DFA874DA}" type="parTrans" cxnId="{A8CBF33C-BBE8-4DB2-8E69-CBC8552B1BC9}">
      <dgm:prSet/>
      <dgm:spPr/>
      <dgm:t>
        <a:bodyPr/>
        <a:lstStyle/>
        <a:p>
          <a:endParaRPr lang="en-US"/>
        </a:p>
      </dgm:t>
    </dgm:pt>
    <dgm:pt modelId="{05DC4C02-6402-440E-96C0-A55C70DFFEBB}" type="sibTrans" cxnId="{A8CBF33C-BBE8-4DB2-8E69-CBC8552B1BC9}">
      <dgm:prSet/>
      <dgm:spPr/>
      <dgm:t>
        <a:bodyPr/>
        <a:lstStyle/>
        <a:p>
          <a:endParaRPr lang="en-US"/>
        </a:p>
      </dgm:t>
    </dgm:pt>
    <dgm:pt modelId="{C4B9EE09-B6DE-4358-BCDF-2AAC42D17758}">
      <dgm:prSet/>
      <dgm:spPr/>
      <dgm:t>
        <a:bodyPr/>
        <a:lstStyle/>
        <a:p>
          <a:r>
            <a:rPr lang="en-US"/>
            <a:t>Blood Tests</a:t>
          </a:r>
        </a:p>
      </dgm:t>
    </dgm:pt>
    <dgm:pt modelId="{FB3FE5C4-321D-43C7-8CD0-3B99CB30450A}" type="parTrans" cxnId="{4DB3662C-2DC7-431E-B741-233023D4706C}">
      <dgm:prSet/>
      <dgm:spPr/>
      <dgm:t>
        <a:bodyPr/>
        <a:lstStyle/>
        <a:p>
          <a:endParaRPr lang="en-US"/>
        </a:p>
      </dgm:t>
    </dgm:pt>
    <dgm:pt modelId="{5ECE0F4A-2E3F-4BC7-964B-0997990EFE72}" type="sibTrans" cxnId="{4DB3662C-2DC7-431E-B741-233023D4706C}">
      <dgm:prSet/>
      <dgm:spPr/>
      <dgm:t>
        <a:bodyPr/>
        <a:lstStyle/>
        <a:p>
          <a:endParaRPr lang="en-US"/>
        </a:p>
      </dgm:t>
    </dgm:pt>
    <dgm:pt modelId="{22BB964E-1CFD-4923-9119-E38B18B956BB}" type="pres">
      <dgm:prSet presAssocID="{540DC201-6A44-4628-A46D-3A42747F8D4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672E9A3-C03D-4BAA-89AB-6B8B968F7F25}" type="pres">
      <dgm:prSet presAssocID="{A5FCC435-0D56-48FE-A855-AFCCF8C11688}" presName="thickLine" presStyleLbl="alignNode1" presStyleIdx="0" presStyleCnt="4"/>
      <dgm:spPr/>
    </dgm:pt>
    <dgm:pt modelId="{0912C9DE-A334-48DA-A2A2-6A6F8A9E3E75}" type="pres">
      <dgm:prSet presAssocID="{A5FCC435-0D56-48FE-A855-AFCCF8C11688}" presName="horz1" presStyleCnt="0"/>
      <dgm:spPr/>
    </dgm:pt>
    <dgm:pt modelId="{94BFFF8C-B026-42A0-9B5E-F88F80C19855}" type="pres">
      <dgm:prSet presAssocID="{A5FCC435-0D56-48FE-A855-AFCCF8C11688}" presName="tx1" presStyleLbl="revTx" presStyleIdx="0" presStyleCnt="4"/>
      <dgm:spPr/>
      <dgm:t>
        <a:bodyPr/>
        <a:lstStyle/>
        <a:p>
          <a:endParaRPr lang="en-US"/>
        </a:p>
      </dgm:t>
    </dgm:pt>
    <dgm:pt modelId="{0B06CD87-F9C2-4E27-BB1C-736CB794DB88}" type="pres">
      <dgm:prSet presAssocID="{A5FCC435-0D56-48FE-A855-AFCCF8C11688}" presName="vert1" presStyleCnt="0"/>
      <dgm:spPr/>
    </dgm:pt>
    <dgm:pt modelId="{08BDCBED-27E4-4832-A401-AAA6EC04CCBF}" type="pres">
      <dgm:prSet presAssocID="{67F48AD9-9596-4380-9EBA-1675C58421DD}" presName="thickLine" presStyleLbl="alignNode1" presStyleIdx="1" presStyleCnt="4"/>
      <dgm:spPr/>
    </dgm:pt>
    <dgm:pt modelId="{BEF57925-E84B-4302-A84C-FEF63EF269B4}" type="pres">
      <dgm:prSet presAssocID="{67F48AD9-9596-4380-9EBA-1675C58421DD}" presName="horz1" presStyleCnt="0"/>
      <dgm:spPr/>
    </dgm:pt>
    <dgm:pt modelId="{CBB29C66-4A5A-45F7-A818-31C406D07A87}" type="pres">
      <dgm:prSet presAssocID="{67F48AD9-9596-4380-9EBA-1675C58421DD}" presName="tx1" presStyleLbl="revTx" presStyleIdx="1" presStyleCnt="4"/>
      <dgm:spPr/>
      <dgm:t>
        <a:bodyPr/>
        <a:lstStyle/>
        <a:p>
          <a:endParaRPr lang="en-US"/>
        </a:p>
      </dgm:t>
    </dgm:pt>
    <dgm:pt modelId="{F12F692B-E4F2-4E01-B583-48330EF4E838}" type="pres">
      <dgm:prSet presAssocID="{67F48AD9-9596-4380-9EBA-1675C58421DD}" presName="vert1" presStyleCnt="0"/>
      <dgm:spPr/>
    </dgm:pt>
    <dgm:pt modelId="{A0A89A27-10B4-4F22-BC0B-4D81A459C570}" type="pres">
      <dgm:prSet presAssocID="{DEC2FFCC-E639-438D-A309-8B6149289306}" presName="thickLine" presStyleLbl="alignNode1" presStyleIdx="2" presStyleCnt="4"/>
      <dgm:spPr/>
    </dgm:pt>
    <dgm:pt modelId="{01DB847B-A937-42A8-B3C8-912257CA69A2}" type="pres">
      <dgm:prSet presAssocID="{DEC2FFCC-E639-438D-A309-8B6149289306}" presName="horz1" presStyleCnt="0"/>
      <dgm:spPr/>
    </dgm:pt>
    <dgm:pt modelId="{7A72CFEE-C449-434A-A492-141457E7013C}" type="pres">
      <dgm:prSet presAssocID="{DEC2FFCC-E639-438D-A309-8B6149289306}" presName="tx1" presStyleLbl="revTx" presStyleIdx="2" presStyleCnt="4"/>
      <dgm:spPr/>
      <dgm:t>
        <a:bodyPr/>
        <a:lstStyle/>
        <a:p>
          <a:endParaRPr lang="en-US"/>
        </a:p>
      </dgm:t>
    </dgm:pt>
    <dgm:pt modelId="{5445D02B-A616-40B1-AA71-13E940BAA398}" type="pres">
      <dgm:prSet presAssocID="{DEC2FFCC-E639-438D-A309-8B6149289306}" presName="vert1" presStyleCnt="0"/>
      <dgm:spPr/>
    </dgm:pt>
    <dgm:pt modelId="{6B439C53-D8AC-4F5D-AE9E-59F5FD608EFF}" type="pres">
      <dgm:prSet presAssocID="{C4B9EE09-B6DE-4358-BCDF-2AAC42D17758}" presName="thickLine" presStyleLbl="alignNode1" presStyleIdx="3" presStyleCnt="4"/>
      <dgm:spPr/>
    </dgm:pt>
    <dgm:pt modelId="{7102CABE-929A-4B8A-9390-3D92BFBF6F9F}" type="pres">
      <dgm:prSet presAssocID="{C4B9EE09-B6DE-4358-BCDF-2AAC42D17758}" presName="horz1" presStyleCnt="0"/>
      <dgm:spPr/>
    </dgm:pt>
    <dgm:pt modelId="{7081C50B-B137-4A16-AC14-DC86BA937C25}" type="pres">
      <dgm:prSet presAssocID="{C4B9EE09-B6DE-4358-BCDF-2AAC42D17758}" presName="tx1" presStyleLbl="revTx" presStyleIdx="3" presStyleCnt="4"/>
      <dgm:spPr/>
      <dgm:t>
        <a:bodyPr/>
        <a:lstStyle/>
        <a:p>
          <a:endParaRPr lang="en-US"/>
        </a:p>
      </dgm:t>
    </dgm:pt>
    <dgm:pt modelId="{216492BA-F3B6-4E18-BA49-F683C800C0DA}" type="pres">
      <dgm:prSet presAssocID="{C4B9EE09-B6DE-4358-BCDF-2AAC42D17758}" presName="vert1" presStyleCnt="0"/>
      <dgm:spPr/>
    </dgm:pt>
  </dgm:ptLst>
  <dgm:cxnLst>
    <dgm:cxn modelId="{6CE4F914-B8D3-4859-B3D5-723C6CFEA8C6}" type="presOf" srcId="{C4B9EE09-B6DE-4358-BCDF-2AAC42D17758}" destId="{7081C50B-B137-4A16-AC14-DC86BA937C25}" srcOrd="0" destOrd="0" presId="urn:microsoft.com/office/officeart/2008/layout/LinedList"/>
    <dgm:cxn modelId="{0DB6CA2C-5B6C-40D4-8E42-AC11A2799599}" type="presOf" srcId="{A5FCC435-0D56-48FE-A855-AFCCF8C11688}" destId="{94BFFF8C-B026-42A0-9B5E-F88F80C19855}" srcOrd="0" destOrd="0" presId="urn:microsoft.com/office/officeart/2008/layout/LinedList"/>
    <dgm:cxn modelId="{05790A3B-9E2D-46F9-8294-E2F143FE5331}" type="presOf" srcId="{540DC201-6A44-4628-A46D-3A42747F8D48}" destId="{22BB964E-1CFD-4923-9119-E38B18B956BB}" srcOrd="0" destOrd="0" presId="urn:microsoft.com/office/officeart/2008/layout/LinedList"/>
    <dgm:cxn modelId="{A4D80E6A-BC7E-4D6B-BBC4-9317E730E392}" srcId="{540DC201-6A44-4628-A46D-3A42747F8D48}" destId="{67F48AD9-9596-4380-9EBA-1675C58421DD}" srcOrd="1" destOrd="0" parTransId="{4D4AD36E-4BA7-42A8-9086-42A74911C60C}" sibTransId="{D3CAE450-0F24-4281-9260-E73B82A0D271}"/>
    <dgm:cxn modelId="{1C62D28F-D8CF-46A9-8A46-6C571E880A77}" srcId="{540DC201-6A44-4628-A46D-3A42747F8D48}" destId="{A5FCC435-0D56-48FE-A855-AFCCF8C11688}" srcOrd="0" destOrd="0" parTransId="{29834627-4FEF-4381-99FB-CA2A7C5A817D}" sibTransId="{2AC543F6-B06A-470A-8A92-30D7CDE18132}"/>
    <dgm:cxn modelId="{E54F4F96-CF42-4F03-809B-49764C92F17B}" type="presOf" srcId="{DEC2FFCC-E639-438D-A309-8B6149289306}" destId="{7A72CFEE-C449-434A-A492-141457E7013C}" srcOrd="0" destOrd="0" presId="urn:microsoft.com/office/officeart/2008/layout/LinedList"/>
    <dgm:cxn modelId="{4DB3662C-2DC7-431E-B741-233023D4706C}" srcId="{540DC201-6A44-4628-A46D-3A42747F8D48}" destId="{C4B9EE09-B6DE-4358-BCDF-2AAC42D17758}" srcOrd="3" destOrd="0" parTransId="{FB3FE5C4-321D-43C7-8CD0-3B99CB30450A}" sibTransId="{5ECE0F4A-2E3F-4BC7-964B-0997990EFE72}"/>
    <dgm:cxn modelId="{A8CBF33C-BBE8-4DB2-8E69-CBC8552B1BC9}" srcId="{540DC201-6A44-4628-A46D-3A42747F8D48}" destId="{DEC2FFCC-E639-438D-A309-8B6149289306}" srcOrd="2" destOrd="0" parTransId="{B43CE5C4-30CC-4F91-878D-9414DFA874DA}" sibTransId="{05DC4C02-6402-440E-96C0-A55C70DFFEBB}"/>
    <dgm:cxn modelId="{F0F5ED46-D228-425A-96FE-20445D254562}" type="presOf" srcId="{67F48AD9-9596-4380-9EBA-1675C58421DD}" destId="{CBB29C66-4A5A-45F7-A818-31C406D07A87}" srcOrd="0" destOrd="0" presId="urn:microsoft.com/office/officeart/2008/layout/LinedList"/>
    <dgm:cxn modelId="{067C7172-8739-40EB-AF24-33EC1122A844}" type="presParOf" srcId="{22BB964E-1CFD-4923-9119-E38B18B956BB}" destId="{8672E9A3-C03D-4BAA-89AB-6B8B968F7F25}" srcOrd="0" destOrd="0" presId="urn:microsoft.com/office/officeart/2008/layout/LinedList"/>
    <dgm:cxn modelId="{486A513D-CCA0-4527-9C11-6A58E2102AA6}" type="presParOf" srcId="{22BB964E-1CFD-4923-9119-E38B18B956BB}" destId="{0912C9DE-A334-48DA-A2A2-6A6F8A9E3E75}" srcOrd="1" destOrd="0" presId="urn:microsoft.com/office/officeart/2008/layout/LinedList"/>
    <dgm:cxn modelId="{6DF5943B-A585-4E61-993F-DFBEF941180A}" type="presParOf" srcId="{0912C9DE-A334-48DA-A2A2-6A6F8A9E3E75}" destId="{94BFFF8C-B026-42A0-9B5E-F88F80C19855}" srcOrd="0" destOrd="0" presId="urn:microsoft.com/office/officeart/2008/layout/LinedList"/>
    <dgm:cxn modelId="{9BB115F4-E45A-4DFB-970F-27D52339777E}" type="presParOf" srcId="{0912C9DE-A334-48DA-A2A2-6A6F8A9E3E75}" destId="{0B06CD87-F9C2-4E27-BB1C-736CB794DB88}" srcOrd="1" destOrd="0" presId="urn:microsoft.com/office/officeart/2008/layout/LinedList"/>
    <dgm:cxn modelId="{88CDA892-3873-4CA4-8CA8-8AA10DD64877}" type="presParOf" srcId="{22BB964E-1CFD-4923-9119-E38B18B956BB}" destId="{08BDCBED-27E4-4832-A401-AAA6EC04CCBF}" srcOrd="2" destOrd="0" presId="urn:microsoft.com/office/officeart/2008/layout/LinedList"/>
    <dgm:cxn modelId="{3E620D6C-1573-4AE4-AC76-EC4AC703D001}" type="presParOf" srcId="{22BB964E-1CFD-4923-9119-E38B18B956BB}" destId="{BEF57925-E84B-4302-A84C-FEF63EF269B4}" srcOrd="3" destOrd="0" presId="urn:microsoft.com/office/officeart/2008/layout/LinedList"/>
    <dgm:cxn modelId="{90A5994D-8B83-4CEE-8971-42D5ECBC3E7F}" type="presParOf" srcId="{BEF57925-E84B-4302-A84C-FEF63EF269B4}" destId="{CBB29C66-4A5A-45F7-A818-31C406D07A87}" srcOrd="0" destOrd="0" presId="urn:microsoft.com/office/officeart/2008/layout/LinedList"/>
    <dgm:cxn modelId="{6A6FED2C-3A11-4453-B4C9-3BF132E16DD5}" type="presParOf" srcId="{BEF57925-E84B-4302-A84C-FEF63EF269B4}" destId="{F12F692B-E4F2-4E01-B583-48330EF4E838}" srcOrd="1" destOrd="0" presId="urn:microsoft.com/office/officeart/2008/layout/LinedList"/>
    <dgm:cxn modelId="{4301313C-7C3B-4EB0-A43D-3A986A5C2596}" type="presParOf" srcId="{22BB964E-1CFD-4923-9119-E38B18B956BB}" destId="{A0A89A27-10B4-4F22-BC0B-4D81A459C570}" srcOrd="4" destOrd="0" presId="urn:microsoft.com/office/officeart/2008/layout/LinedList"/>
    <dgm:cxn modelId="{1C232DB5-EFAF-49D7-A4FE-E4128C34D2D8}" type="presParOf" srcId="{22BB964E-1CFD-4923-9119-E38B18B956BB}" destId="{01DB847B-A937-42A8-B3C8-912257CA69A2}" srcOrd="5" destOrd="0" presId="urn:microsoft.com/office/officeart/2008/layout/LinedList"/>
    <dgm:cxn modelId="{8F92202B-4C71-4904-93AF-CA6ED8748A80}" type="presParOf" srcId="{01DB847B-A937-42A8-B3C8-912257CA69A2}" destId="{7A72CFEE-C449-434A-A492-141457E7013C}" srcOrd="0" destOrd="0" presId="urn:microsoft.com/office/officeart/2008/layout/LinedList"/>
    <dgm:cxn modelId="{7DA48DBB-CABA-43A4-92E5-B96FA1790B3D}" type="presParOf" srcId="{01DB847B-A937-42A8-B3C8-912257CA69A2}" destId="{5445D02B-A616-40B1-AA71-13E940BAA398}" srcOrd="1" destOrd="0" presId="urn:microsoft.com/office/officeart/2008/layout/LinedList"/>
    <dgm:cxn modelId="{38EC7DF0-5454-4ADF-AE55-E69C652F1106}" type="presParOf" srcId="{22BB964E-1CFD-4923-9119-E38B18B956BB}" destId="{6B439C53-D8AC-4F5D-AE9E-59F5FD608EFF}" srcOrd="6" destOrd="0" presId="urn:microsoft.com/office/officeart/2008/layout/LinedList"/>
    <dgm:cxn modelId="{F09925CC-C01C-4B35-954C-7EF0A24916E1}" type="presParOf" srcId="{22BB964E-1CFD-4923-9119-E38B18B956BB}" destId="{7102CABE-929A-4B8A-9390-3D92BFBF6F9F}" srcOrd="7" destOrd="0" presId="urn:microsoft.com/office/officeart/2008/layout/LinedList"/>
    <dgm:cxn modelId="{18F37816-F352-4EF5-A303-43C2E803DB53}" type="presParOf" srcId="{7102CABE-929A-4B8A-9390-3D92BFBF6F9F}" destId="{7081C50B-B137-4A16-AC14-DC86BA937C25}" srcOrd="0" destOrd="0" presId="urn:microsoft.com/office/officeart/2008/layout/LinedList"/>
    <dgm:cxn modelId="{515E78AC-48F6-4242-8B60-0075DD954C1E}" type="presParOf" srcId="{7102CABE-929A-4B8A-9390-3D92BFBF6F9F}" destId="{216492BA-F3B6-4E18-BA49-F683C800C0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92714-7BA4-2747-5664-C5D0D0042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3D7B8D0-7233-7179-481C-4E966DDBE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6618C9-DD7C-56F4-9619-93B043A3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C5AD83-5931-B807-29A7-11B332F6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640C25-F8B0-5B65-3092-54DD732C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3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D87D40-CE21-FAB2-E112-856179B00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4A0804-AB61-2495-F198-4C57CC836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315A95-C1DE-8355-437D-5DF45D5B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F32A08-90B4-59C2-88D4-6BCD57B5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C3B25E-A9F8-D0A2-7073-896822E1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12150C-7DF0-2BCB-5F0C-107FEB8E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7F1E07-AA29-9E5C-A22C-231F8FBC0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0B7A25-2FE7-5692-2646-047F501D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F40BB7-0C5E-D5E7-CEB4-B0E6A41B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462F22-95D2-2AB0-B588-979D7F2F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8E1845-11F3-BC2F-EA14-F5BB833D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742375-2790-E869-2E45-4B745B8B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B88503-3103-91C1-1063-07A8367F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72CA68-8018-352C-E7DF-A144E150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9528AA-F4EF-E209-EB38-5390DBC3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1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950A6-2107-D59E-7F09-60DF50A8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331D0D-2363-3D85-433C-E435BA4F6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D482F0-D346-6882-F6D9-C1EC30E6E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809FF-460F-AB11-795A-3BA8E2A4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A26494-F73D-0C97-AA8C-0DC7CC93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15468A-10A8-54D9-3A6A-844B0023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93104F-D68E-55FD-42CB-9C7C88108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CBDE3B-2319-381F-AAD7-8A920B79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CD68D3-C5E9-4E8B-2E08-94DF12C7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7E1C382-93FF-9896-EC85-82466499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97431AD-78AF-7BC5-232E-AAAF998D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4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7394-4EA7-A7D1-2BC5-E58C309A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856CC4-54B6-898A-DF87-62C6A282B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DC9BD8-0C2A-AA0B-4844-57447193E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B055A86-2A8B-46DA-B0CD-91984AB06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280C998-B718-2651-6BB2-EB04D1D2E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67D603-97F1-B3D8-2241-77B1072C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7E92EBF-4725-AB34-7AC5-6BAEDC4C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B3F640C-91DA-0D1B-5BF8-10418CE90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6C335-DF4B-648F-1E6B-5752152E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E0BB50-335A-A76A-08F7-FC9FD2DD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5F87B7-BC3C-F403-9772-240B41FC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21C0049-07A4-A9EA-B706-93FC84C4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AD7908F-AC16-A0EF-2709-7B8350E6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1893D35-3F28-BEF0-8F6C-7B3A7F50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75EE5DF-F1BA-EFAC-2824-89878F45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5B3AFE-AAB5-247E-8B57-DF8EAEAC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0C1516-E5CB-7C9F-B873-4C1CA3F4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B7E655-63B6-F6FF-C12A-6E63D0F67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EFC670-56E9-538D-BBA1-4C492A6DD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8BE451-A0B3-0624-D299-1CFC06AF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073AAA-BB42-B4E4-9B39-4EEBED99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10AC0C-E8B2-1F4D-12C7-F538E1AA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6FF41CA-8098-BEA4-3D19-B3543216B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C5A1F0-A044-FBFF-35E7-4E2E6AA8B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8A88B8-1217-3D38-F427-9C7EFD4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B3D2D4-E6D4-50C6-8428-739A29BD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45412C-A289-D03C-4AD0-723E101A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42A168D-7703-3690-1611-60663CE0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B25CC-D4C3-F7E0-A912-BFB94A8AD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E6C9D9-4DC9-6F2C-FED9-CACA4134F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E6482-1DF5-428A-8BCC-007E2318B297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4A5018-617B-7500-0DCE-B064114B4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93F6FF-96C9-5549-E949-2EBA1AA39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57E7-780F-4093-ADD0-F2CF15FD6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whatisgood.com/saints-influenced-life-corrie-ten-boo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4724/family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ndawi.com/journals/cripu/2014/240834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explainer-what-is-a-gene-12951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objects/cigarettes/cigarett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video/close-up-of-a-female-doctor-holding-a-heart-cut-out-5238595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2560758@N07/40592709854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healthy-food-fruit-vegetables-dairy-1487647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kyrim.gamepedia.com/Death_Houn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rth_Control_Pill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ofmart.com/product/question-mark-sign-png-images-transparent-background-free-download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9490-almond-png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2267&amp;picture=color-women-with-purs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ap-projections.net/the-equal-earth-projection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nthenet.com/authentichistory/1898-1913/2-progressivism/8-quackery/index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rsuit.unimelb.edu.au/articles/crowdsourcing-the-problem-of-low-back-pai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7747A1-C2CA-8FEF-53A0-DDAAC05EC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7017"/>
            <a:ext cx="9144000" cy="2387600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C00000"/>
                </a:solidFill>
                <a:latin typeface="Chiller" panose="04020404031007020602" pitchFamily="82" charset="0"/>
              </a:rPr>
              <a:t>THE</a:t>
            </a:r>
            <a:r>
              <a:rPr lang="en-US" sz="15000" b="1" dirty="0">
                <a:latin typeface="Chiller" panose="04020404031007020602" pitchFamily="82" charset="0"/>
              </a:rPr>
              <a:t> </a:t>
            </a:r>
            <a:r>
              <a:rPr lang="en-US" sz="15000" b="1" dirty="0">
                <a:solidFill>
                  <a:srgbClr val="C00000"/>
                </a:solidFill>
                <a:latin typeface="Chiller" panose="04020404031007020602" pitchFamily="82" charset="0"/>
              </a:rPr>
              <a:t>SILENT</a:t>
            </a:r>
            <a:r>
              <a:rPr lang="en-US" sz="15000" b="1" dirty="0">
                <a:latin typeface="Chiller" panose="04020404031007020602" pitchFamily="82" charset="0"/>
              </a:rPr>
              <a:t> </a:t>
            </a:r>
            <a:r>
              <a:rPr lang="en-US" sz="15000" b="1" dirty="0">
                <a:solidFill>
                  <a:srgbClr val="C00000"/>
                </a:solidFill>
                <a:latin typeface="Chiller" panose="04020404031007020602" pitchFamily="82" charset="0"/>
              </a:rPr>
              <a:t>KILLER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40CD316-863A-E4FB-36AB-1999FFECC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731" y="4807668"/>
            <a:ext cx="9144000" cy="1102937"/>
          </a:xfrm>
        </p:spPr>
        <p:txBody>
          <a:bodyPr>
            <a:normAutofit/>
          </a:bodyPr>
          <a:lstStyle/>
          <a:p>
            <a:r>
              <a:rPr lang="en-US" sz="3200" dirty="0"/>
              <a:t>Margaret Polen, Past National FCE President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01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19A2B-B2E7-0E99-24F4-AC0795B8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100955-FBF5-DE30-D445-AF754C8B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Pain during sex</a:t>
            </a:r>
          </a:p>
          <a:p>
            <a:pPr marL="0" indent="0">
              <a:buNone/>
            </a:pPr>
            <a:r>
              <a:rPr lang="en-US" sz="4000" dirty="0"/>
              <a:t>Constipation					</a:t>
            </a:r>
            <a:r>
              <a:rPr lang="en-US" sz="8600" b="1" dirty="0">
                <a:latin typeface="Chiller" panose="04020404031007020602" pitchFamily="82" charset="0"/>
              </a:rPr>
              <a:t>SILENT</a:t>
            </a:r>
            <a:endParaRPr lang="en-US" sz="86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dirty="0"/>
              <a:t>Changes in period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Abdominal swelling with weight loss</a:t>
            </a:r>
          </a:p>
        </p:txBody>
      </p:sp>
    </p:spTree>
    <p:extLst>
      <p:ext uri="{BB962C8B-B14F-4D97-AF65-F5344CB8AC3E}">
        <p14:creationId xmlns:p14="http://schemas.microsoft.com/office/powerpoint/2010/main" val="92958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48FA-64FB-A42A-F987-E37DE047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OVARIAN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38B116-6F31-7D58-F9BA-7917896B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Epithelial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Ovarian Germ Cell			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Ovarian Stromal Tumors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004738A-9D34-43E8-97D2-CA0EED4F8B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B8D07F-F13E-443E-BA68-2D26672D76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813A4FA-24A5-41ED-A534-3807D1B2F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3944F27-CA70-4E84-A51A-E6BF89558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FA9303-38EF-35F7-514A-D91E63E7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552569"/>
            <a:ext cx="4170530" cy="37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0B5AD5-C992-5999-FBDD-A6B78166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73C744-BF0A-9485-D880-3CF4DFF82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Getting Older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Being Overweight or Obese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Taking Hormone Replacement Therapy (HRT)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7B4AB7-BFB0-6957-59C3-51936C597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22590" y="1206632"/>
            <a:ext cx="3518291" cy="31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148A34-0D29-7A47-CA62-7558A49A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22" y="283926"/>
            <a:ext cx="4906281" cy="1325563"/>
          </a:xfrm>
        </p:spPr>
        <p:txBody>
          <a:bodyPr>
            <a:normAutofit/>
          </a:bodyPr>
          <a:lstStyle/>
          <a:p>
            <a:r>
              <a:rPr lang="en-US" dirty="0"/>
              <a:t>Risks,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B1DE9B-4F47-42BE-1F02-DB15C0731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5" y="1838158"/>
            <a:ext cx="5006336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Family History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Family Cancer Syndrome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Hereditary Breast &amp; Ovarian Cancer Syndrome  (HBOC)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58D44E42-C462-4105-BC86-FE75B4E3C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65DE9B-BCD2-9908-9DFA-0BEFBFA654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00975" y="1269521"/>
            <a:ext cx="4105275" cy="28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2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78F20D-13E1-506B-71F0-A0CBD2E5D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1250" r="80" b="2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=""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B05696-5DCE-1404-4DC9-E3673C1B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4" y="141552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More Risks…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925560-0AF5-D532-637B-31124420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416" y="1838158"/>
            <a:ext cx="4819951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Hereditary Nonpolyposis Colon Cancer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Peutz-Jeghers Syndrome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MUTYH-Associated Polyposis</a:t>
            </a:r>
          </a:p>
        </p:txBody>
      </p:sp>
    </p:spTree>
    <p:extLst>
      <p:ext uri="{BB962C8B-B14F-4D97-AF65-F5344CB8AC3E}">
        <p14:creationId xmlns:p14="http://schemas.microsoft.com/office/powerpoint/2010/main" val="169221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E891ED-C7E8-7AF9-D0A6-0DDB3C9D3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9382" b="15559"/>
          <a:stretch/>
        </p:blipFill>
        <p:spPr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9515F5-BBEA-4407-68D0-87CA6B4B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4" y="529023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/>
              <a:t>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9215ED-1898-819B-AF23-014DA87B5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021" y="1948155"/>
            <a:ext cx="4819951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Other Hereditary Ovarian Cancer Genes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Use of Fertility Treatments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Have Had Breast Cancer</a:t>
            </a:r>
          </a:p>
        </p:txBody>
      </p:sp>
    </p:spTree>
    <p:extLst>
      <p:ext uri="{BB962C8B-B14F-4D97-AF65-F5344CB8AC3E}">
        <p14:creationId xmlns:p14="http://schemas.microsoft.com/office/powerpoint/2010/main" val="3969735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4ED1DC-4AE2-9E65-DA9D-F3D69CF4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Lastly…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C6751F-1ADE-15B2-A734-54BC6C3F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Smoking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Testosterone, talcum powder, &amp; diet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FBCAA26-37ED-C3DA-42BA-67E039083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71393" y="3065024"/>
            <a:ext cx="6400800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9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B6D11-87B7-0D7A-C07E-29D1DEAF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41411"/>
            <a:ext cx="5314536" cy="1325563"/>
          </a:xfrm>
        </p:spPr>
        <p:txBody>
          <a:bodyPr>
            <a:normAutofit/>
          </a:bodyPr>
          <a:lstStyle/>
          <a:p>
            <a:r>
              <a:rPr lang="en-US" b="1" dirty="0"/>
              <a:t>TESTING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9DF1A0-8F97-848E-4737-B6D0C3004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6464" r="29406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DE35B3-3C52-2FD2-94B9-27CB6BA3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755" y="1553154"/>
            <a:ext cx="5314543" cy="33759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Annual Exam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Tell Provider Your Risk Factors</a:t>
            </a:r>
          </a:p>
          <a:p>
            <a:pPr marL="0" indent="0">
              <a:buNone/>
            </a:pPr>
            <a:r>
              <a:rPr lang="en-US" sz="3600" dirty="0"/>
              <a:t>Ultrasound, CT scan, Upper/Lower GI, MRI,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PET scan &amp; X-rays</a:t>
            </a:r>
          </a:p>
        </p:txBody>
      </p:sp>
    </p:spTree>
    <p:extLst>
      <p:ext uri="{BB962C8B-B14F-4D97-AF65-F5344CB8AC3E}">
        <p14:creationId xmlns:p14="http://schemas.microsoft.com/office/powerpoint/2010/main" val="502419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64567A-10CC-1E2A-D0DD-CBE2F4AC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THEN…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BFD5771C-71F4-FBFA-CD56-E62BF9B335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57460"/>
          <a:ext cx="10515600" cy="50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F600238-6448-9F84-A703-E628A0C12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00421" y="1947643"/>
            <a:ext cx="3656421" cy="27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9083B1-7167-E982-90BE-BE23BDB5F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4811" r="8495" b="1"/>
          <a:stretch/>
        </p:blipFill>
        <p:spPr>
          <a:xfrm flipH="1"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B1AD0B-4108-9FA3-66B2-C6716545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4" y="742084"/>
            <a:ext cx="481995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CFD5F-A536-611C-A239-517F4405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4" y="2193252"/>
            <a:ext cx="4819951" cy="318168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No Hormone Replacement Therapy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No Smoking		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Keep Weight Down &amp; Eat Healthy</a:t>
            </a:r>
          </a:p>
        </p:txBody>
      </p:sp>
    </p:spTree>
    <p:extLst>
      <p:ext uri="{BB962C8B-B14F-4D97-AF65-F5344CB8AC3E}">
        <p14:creationId xmlns:p14="http://schemas.microsoft.com/office/powerpoint/2010/main" val="348023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1714D3-7045-595C-138C-04F48E453211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ANNUALLY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12,810 lives in the U.S.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207,000 lives globally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C491983-9E41-9952-F677-6D39F2407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4386" r="33066"/>
          <a:stretch/>
        </p:blipFill>
        <p:spPr>
          <a:xfrm>
            <a:off x="6479231" y="492573"/>
            <a:ext cx="390272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2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2609869-9E80-471B-A487-A53288E0E7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FEF971-F764-000F-EFD0-934FC200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61" y="-58572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 dirty="0"/>
              <a:t>MORE to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1CEFE-CCA0-FF56-8A8F-F4ACD7FED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600" dirty="0"/>
              <a:t>Take Oral Contraceptives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Tubal Ligation and/or Hysterectomy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BRCA Positive? Remove Ovaries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004738A-9D34-43E8-97D2-CA0EED4F8B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B8D07F-F13E-443E-BA68-2D26672D76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813A4FA-24A5-41ED-A534-3807D1B2F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3944F27-CA70-4E84-A51A-E6BF895589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1ABE90-2F03-DEA4-B62F-AE3BE0B9C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5967" y="1880998"/>
            <a:ext cx="4170530" cy="312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5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D56516-C483-32FA-811A-C54F209E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315" y="623291"/>
            <a:ext cx="5006336" cy="1325563"/>
          </a:xfrm>
        </p:spPr>
        <p:txBody>
          <a:bodyPr>
            <a:normAutofit/>
          </a:bodyPr>
          <a:lstStyle/>
          <a:p>
            <a:r>
              <a:rPr lang="en-US" dirty="0"/>
              <a:t>A Few More Things to Do…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F74D28C-3268-4E35-8EE1-D92CB4A85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66090B1-0DD8-1583-0381-539B545B1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" r="32817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CD85FD-1940-FA33-4060-E7CDA13CB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Get pregnant before 40, but not as young teen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Breast feed your baby</a:t>
            </a:r>
          </a:p>
        </p:txBody>
      </p:sp>
    </p:spTree>
    <p:extLst>
      <p:ext uri="{BB962C8B-B14F-4D97-AF65-F5344CB8AC3E}">
        <p14:creationId xmlns:p14="http://schemas.microsoft.com/office/powerpoint/2010/main" val="264906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2D0906-F6C6-F5C8-FB24-F7434C3C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STAGE ARE YOU AT?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BF4AE78-B593-E6E4-95A1-E4FF4CFBC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" y="2395997"/>
            <a:ext cx="12155887" cy="37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AD015-08A6-7463-1714-954D4FAE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88A7C2C-DF86-9CAD-B461-D544B37B2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45567" y="1137468"/>
            <a:ext cx="5272758" cy="5272758"/>
          </a:xfrm>
        </p:spPr>
      </p:pic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788A7C2C-DF86-9CAD-B461-D544B37B2187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9342" y="895440"/>
            <a:ext cx="5700254" cy="5700254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788A7C2C-DF86-9CAD-B461-D544B37B2187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48333" y="792621"/>
            <a:ext cx="5900410" cy="59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8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CC6AFA-076B-05A9-AE3D-1B57CF7B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5">
                    <a:lumMod val="75000"/>
                  </a:schemeClr>
                </a:solidFill>
              </a:rPr>
              <a:t>OVARIAN CANCER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344751-ABDC-2CC9-A5A2-06F8D54AD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/>
              <a:t>SEPTEMBER</a:t>
            </a:r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r>
              <a:rPr lang="en-US" sz="8000" dirty="0"/>
              <a:t>TEAL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C5464B-4AC6-5ABC-EC41-209AD270F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9688"/>
            <a:ext cx="4873657" cy="60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0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C55CF7E-7921-5B64-62FA-7D6D16C7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+mn-lt"/>
              </a:rPr>
              <a:t>NO WOMAN LEFT BEHIND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7201A356-0D0E-2DDB-7025-C8617E259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8" y="1690688"/>
            <a:ext cx="9774881" cy="3767432"/>
          </a:xfrm>
        </p:spPr>
      </p:pic>
    </p:spTree>
    <p:extLst>
      <p:ext uri="{BB962C8B-B14F-4D97-AF65-F5344CB8AC3E}">
        <p14:creationId xmlns:p14="http://schemas.microsoft.com/office/powerpoint/2010/main" val="31129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1520B01-A2E4-41C2-8A8F-7683F25089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E82036-9D8C-EFF1-74F2-3968CF3689DB}"/>
              </a:ext>
            </a:extLst>
          </p:cNvPr>
          <p:cNvSpPr txBox="1"/>
          <p:nvPr/>
        </p:nvSpPr>
        <p:spPr>
          <a:xfrm>
            <a:off x="4354513" y="841375"/>
            <a:ext cx="3505200" cy="31146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O’S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F634C0A-A487-42AF-8DFD-4DAD62FE92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412B137-E115-42F2-8CF9-67E40B5D2C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0779E94B-3A8C-4695-9DA1-2EDEFB170B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16FA662-1D72-8806-C23D-E04C5F86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7816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66EE5A2-0D35-4D6A-A5C7-1CA91F740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DFBB771-C61C-4F38-ABBB-98A2D8476D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2432BD6-3DCC-4397-BD7F-3FE84F3210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6AA1647-0DA6-4A17-B3E1-95D61BD54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1F1D8352-2F00-4057-8781-E455C455B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3BE70D92-7E07-4A6F-BD82-729F71C268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16FA662-1D72-8806-C23D-E04C5F86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r="17816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08D20F07-CD49-4F17-BC00-9429DA80C5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11F66703-4D0D-42DF-8150-991FE9F869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E96840F9-95E6-4C98-BFE4-21B5954236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16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E30B3-2B5D-BDAF-3A37-182841E5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WHAT an OVARY RESEMBLES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58B9E2A-0E3C-F0F3-E98C-369143920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9206" b="371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762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34817F3-215C-ACA5-0EA1-4D8EFDFDC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51" y="584462"/>
            <a:ext cx="9521072" cy="58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5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5E6CFF1-2F42-4E10-9A97-F116F46F53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FD10DB9-1CAA-B19A-FDEE-77BB35DAA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7919" b="117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E8FF5F-570A-385B-1495-E20C6DEE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PROJECTION for 2040, World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7182200-4859-4C8D-BCBB-55B245C28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6776CD-C0D0-132D-C244-A38B7339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Diagnosis with ovarian cancer will rise by 37%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rgbClr val="FFFFFF"/>
                </a:solidFill>
              </a:rPr>
              <a:t>Dying from ovarian cancer will rise 50%</a:t>
            </a:r>
          </a:p>
        </p:txBody>
      </p:sp>
    </p:spTree>
    <p:extLst>
      <p:ext uri="{BB962C8B-B14F-4D97-AF65-F5344CB8AC3E}">
        <p14:creationId xmlns:p14="http://schemas.microsoft.com/office/powerpoint/2010/main" val="606543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BGRectangle">
            <a:extLst>
              <a:ext uri="{FF2B5EF4-FFF2-40B4-BE49-F238E27FC236}">
                <a16:creationId xmlns="" xmlns:a16="http://schemas.microsoft.com/office/drawing/2014/main" id="{9CC67894-1D18-43E0-B8E1-ECF37EB0D4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13E3398-4840-4DA1-B674-51AE569B24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5CC371-54B9-8342-581F-8D91409D9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1288" r="1601" b="1"/>
          <a:stretch/>
        </p:blipFill>
        <p:spPr>
          <a:xfrm>
            <a:off x="-3048" y="-20897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E81B4-46CE-5F4F-9C43-B4A22B00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712268"/>
            <a:ext cx="9190889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!!Line">
            <a:extLst>
              <a:ext uri="{FF2B5EF4-FFF2-40B4-BE49-F238E27FC236}">
                <a16:creationId xmlns="" xmlns:a16="http://schemas.microsoft.com/office/drawing/2014/main" id="{83306AB0-8BF5-43D5-B5E2-C53EA07838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62000" y="826324"/>
            <a:ext cx="27432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3972D3-F180-B8B9-609D-3F5E255D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76" y="1163773"/>
            <a:ext cx="10410524" cy="4126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7</a:t>
            </a:r>
            <a:r>
              <a:rPr lang="en-US" sz="3600" baseline="30000" dirty="0">
                <a:solidFill>
                  <a:srgbClr val="FFFFFF"/>
                </a:solidFill>
              </a:rPr>
              <a:t>th</a:t>
            </a:r>
            <a:r>
              <a:rPr lang="en-US" sz="3600" dirty="0">
                <a:solidFill>
                  <a:srgbClr val="FFFFFF"/>
                </a:solidFill>
              </a:rPr>
              <a:t> most common cancer in women—worldwide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8</a:t>
            </a:r>
            <a:r>
              <a:rPr lang="en-US" sz="3600" baseline="30000" dirty="0">
                <a:solidFill>
                  <a:srgbClr val="FFFFFF"/>
                </a:solidFill>
              </a:rPr>
              <a:t>th</a:t>
            </a:r>
            <a:r>
              <a:rPr lang="en-US" sz="3600" dirty="0">
                <a:solidFill>
                  <a:srgbClr val="FFFFFF"/>
                </a:solidFill>
              </a:rPr>
              <a:t> most common cause of death in women—worldwide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5</a:t>
            </a:r>
            <a:r>
              <a:rPr lang="en-US" sz="3600" baseline="30000" dirty="0">
                <a:solidFill>
                  <a:srgbClr val="FFFFFF"/>
                </a:solidFill>
              </a:rPr>
              <a:t>th</a:t>
            </a:r>
            <a:r>
              <a:rPr lang="en-US" sz="3600" dirty="0">
                <a:solidFill>
                  <a:srgbClr val="FFFFFF"/>
                </a:solidFill>
              </a:rPr>
              <a:t> most common cause of death in women—U.S.</a:t>
            </a:r>
          </a:p>
          <a:p>
            <a:pPr marL="0" indent="0">
              <a:buNone/>
            </a:pPr>
            <a:endParaRPr lang="en-US" sz="3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Accounts for more deaths than any other cancer of female reproductive system in U.S.</a:t>
            </a:r>
          </a:p>
        </p:txBody>
      </p:sp>
    </p:spTree>
    <p:extLst>
      <p:ext uri="{BB962C8B-B14F-4D97-AF65-F5344CB8AC3E}">
        <p14:creationId xmlns:p14="http://schemas.microsoft.com/office/powerpoint/2010/main" val="262476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5B940-612E-CEBF-A80C-46F19569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HOW ARE YOU FEELING??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A857A3-7620-8E2D-BF64-334C2FF87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272956"/>
            <a:ext cx="3025303" cy="6297526"/>
          </a:xfrm>
        </p:spPr>
        <p:txBody>
          <a:bodyPr anchor="ctr">
            <a:normAutofit fontScale="92500" lnSpcReduction="10000"/>
          </a:bodyPr>
          <a:lstStyle/>
          <a:p>
            <a:pPr marL="0" indent="0" rtl="0" eaLnBrk="1" latinLnBrk="0" hangingPunct="1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dirty="0"/>
              <a:t>Tired				</a:t>
            </a:r>
          </a:p>
          <a:p>
            <a:pPr marL="0" indent="0" rtl="0" eaLnBrk="1" latinLnBrk="0" hangingPunct="1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Abdomen Feeling Swollen</a:t>
            </a:r>
            <a:endParaRPr lang="en-US" sz="3600" dirty="0">
              <a:effectLst/>
            </a:endParaRPr>
          </a:p>
          <a:p>
            <a:pPr marL="0" indent="0">
              <a:buNone/>
            </a:pPr>
            <a:r>
              <a:rPr lang="en-US" sz="3600" dirty="0"/>
              <a:t>		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Stomach Upset					</a:t>
            </a:r>
            <a:r>
              <a:rPr lang="en-US" sz="36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Back Hurts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</a:p>
          <a:p>
            <a:pPr marL="0" indent="0">
              <a:buNone/>
            </a:pPr>
            <a:r>
              <a:rPr lang="en-US" sz="3600" kern="1200" dirty="0">
                <a:effectLst/>
                <a:latin typeface="Calibri" panose="020F0502020204030204" pitchFamily="34" charset="0"/>
                <a:ea typeface="+mn-ea"/>
                <a:cs typeface="+mn-cs"/>
              </a:rPr>
              <a:t>Bloated	</a:t>
            </a:r>
            <a:r>
              <a:rPr lang="en-US" sz="2000" dirty="0"/>
              <a:t>					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7DE1DF-D635-63EF-44D8-C4048677E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5038" y="473654"/>
            <a:ext cx="3464704" cy="59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C21B5D-C9F0-E4BB-1B45-DB397BED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</a:rPr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E45AC1-D4D3-9963-A350-6B57FDD4C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Fatigue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Upset stomach			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Back pain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265D50-AEFF-DD60-E4EE-2B2240F02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9502" y="2237214"/>
            <a:ext cx="3615776" cy="23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3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262</Words>
  <Application>Microsoft Office PowerPoint</Application>
  <PresentationFormat>Widescreen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Chiller</vt:lpstr>
      <vt:lpstr>Office Theme</vt:lpstr>
      <vt:lpstr>THE SILENT KILLER</vt:lpstr>
      <vt:lpstr>PowerPoint Presentation</vt:lpstr>
      <vt:lpstr>PowerPoint Presentation</vt:lpstr>
      <vt:lpstr>WHAT an OVARY RESEMBLES</vt:lpstr>
      <vt:lpstr>PowerPoint Presentation</vt:lpstr>
      <vt:lpstr>PROJECTION for 2040, World</vt:lpstr>
      <vt:lpstr>PowerPoint Presentation</vt:lpstr>
      <vt:lpstr>HOW ARE YOU FEELING??</vt:lpstr>
      <vt:lpstr>SYMPTOMS</vt:lpstr>
      <vt:lpstr>PowerPoint Presentation</vt:lpstr>
      <vt:lpstr>OVARIAN CELLS</vt:lpstr>
      <vt:lpstr>RISKS</vt:lpstr>
      <vt:lpstr>Risks, continued…</vt:lpstr>
      <vt:lpstr>More Risks…</vt:lpstr>
      <vt:lpstr>More…</vt:lpstr>
      <vt:lpstr>Lastly…</vt:lpstr>
      <vt:lpstr>TESTING</vt:lpstr>
      <vt:lpstr>THEN…</vt:lpstr>
      <vt:lpstr>PREVENTION</vt:lpstr>
      <vt:lpstr>MORE to do…</vt:lpstr>
      <vt:lpstr>A Few More Things to Do…</vt:lpstr>
      <vt:lpstr>WHAT STAGE ARE YOU AT?</vt:lpstr>
      <vt:lpstr>PowerPoint Presentation</vt:lpstr>
      <vt:lpstr>OVARIAN CANCER AWARENESS</vt:lpstr>
      <vt:lpstr>NO WOMAN LEFT BEHIND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SILENT KILLER</dc:title>
  <dc:creator>Margaret Polen</dc:creator>
  <cp:lastModifiedBy>Marcy Price</cp:lastModifiedBy>
  <cp:revision>6</cp:revision>
  <cp:lastPrinted>2022-06-26T20:38:28Z</cp:lastPrinted>
  <dcterms:created xsi:type="dcterms:W3CDTF">2022-05-11T19:28:29Z</dcterms:created>
  <dcterms:modified xsi:type="dcterms:W3CDTF">2024-02-11T23:07:55Z</dcterms:modified>
</cp:coreProperties>
</file>